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1" r:id="rId3"/>
    <p:sldId id="259" r:id="rId4"/>
    <p:sldId id="262" r:id="rId5"/>
    <p:sldId id="266" r:id="rId6"/>
    <p:sldId id="264" r:id="rId7"/>
    <p:sldId id="260" r:id="rId8"/>
    <p:sldId id="265" r:id="rId9"/>
    <p:sldId id="267" r:id="rId10"/>
    <p:sldId id="263" r:id="rId11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538" autoAdjust="0"/>
  </p:normalViewPr>
  <p:slideViewPr>
    <p:cSldViewPr>
      <p:cViewPr varScale="1">
        <p:scale>
          <a:sx n="63" d="100"/>
          <a:sy n="63" d="100"/>
        </p:scale>
        <p:origin x="159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toufik.mulla\Downloads\Major%20project%2001%20_Pratik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toufik.mulla\Downloads\Major%20project%2001%20_Pratik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Major%20project%2001%20_Pratik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Major%20project%2001%20_Pratik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Major%20project%2001%20_Pratik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toufik.mulla\Downloads\Major%20project%2001%20_Pratik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Major%20project%2001%20_Pratik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[Major project 01 _Pratik.xlsx]3. ans!PivotTable3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Chennai Super Kings</a:t>
            </a:r>
            <a:r>
              <a:rPr lang="en-US" baseline="0" dirty="0"/>
              <a:t> </a:t>
            </a:r>
          </a:p>
          <a:p>
            <a:pPr>
              <a:defRPr/>
            </a:pPr>
            <a:r>
              <a:rPr lang="en-US" dirty="0"/>
              <a:t>Highest</a:t>
            </a:r>
            <a:r>
              <a:rPr lang="en-US" baseline="0" dirty="0"/>
              <a:t> Wining Team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8.5835840935764726E-2"/>
          <c:y val="0.20121522309711284"/>
          <c:w val="0.82832831812847052"/>
          <c:h val="0.70256955380577424"/>
        </c:manualLayout>
      </c:layout>
      <c:pie3DChart>
        <c:varyColors val="1"/>
        <c:ser>
          <c:idx val="0"/>
          <c:order val="0"/>
          <c:tx>
            <c:strRef>
              <c:f>'3. ans'!$B$1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explosion val="59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705B-4BB5-8753-116FA23C1C1C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705B-4BB5-8753-116FA23C1C1C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705B-4BB5-8753-116FA23C1C1C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705B-4BB5-8753-116FA23C1C1C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705B-4BB5-8753-116FA23C1C1C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B-705B-4BB5-8753-116FA23C1C1C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D-705B-4BB5-8753-116FA23C1C1C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F-705B-4BB5-8753-116FA23C1C1C}"/>
              </c:ext>
            </c:extLst>
          </c:dPt>
          <c:dLbls>
            <c:spPr>
              <a:solidFill>
                <a:sysClr val="window" lastClr="FFFFFF"/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'3. ans'!$A$2:$A$10</c:f>
              <c:strCache>
                <c:ptCount val="8"/>
                <c:pt idx="0">
                  <c:v>Chennai Super Kings</c:v>
                </c:pt>
                <c:pt idx="1">
                  <c:v>Delhi Capitals</c:v>
                </c:pt>
                <c:pt idx="2">
                  <c:v>Kolkata Knight Riders</c:v>
                </c:pt>
                <c:pt idx="3">
                  <c:v>Mumbai Indians</c:v>
                </c:pt>
                <c:pt idx="4">
                  <c:v>Punjab Kings</c:v>
                </c:pt>
                <c:pt idx="5">
                  <c:v>Rajasthan Royals</c:v>
                </c:pt>
                <c:pt idx="6">
                  <c:v>Royal Challengers Bangalore</c:v>
                </c:pt>
                <c:pt idx="7">
                  <c:v>Sunrisers Hyderabad</c:v>
                </c:pt>
              </c:strCache>
            </c:strRef>
          </c:cat>
          <c:val>
            <c:numRef>
              <c:f>'3. ans'!$B$2:$B$10</c:f>
              <c:numCache>
                <c:formatCode>0%</c:formatCode>
                <c:ptCount val="8"/>
                <c:pt idx="0">
                  <c:v>0.18726150003469091</c:v>
                </c:pt>
                <c:pt idx="1">
                  <c:v>0.16679386664816484</c:v>
                </c:pt>
                <c:pt idx="2">
                  <c:v>0.14389786997849163</c:v>
                </c:pt>
                <c:pt idx="3">
                  <c:v>0.1142718379240963</c:v>
                </c:pt>
                <c:pt idx="4">
                  <c:v>9.9354749184763752E-2</c:v>
                </c:pt>
                <c:pt idx="5">
                  <c:v>8.5547769374869909E-2</c:v>
                </c:pt>
                <c:pt idx="6">
                  <c:v>0.1526399777978214</c:v>
                </c:pt>
                <c:pt idx="7">
                  <c:v>5.0232429057101229E-2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705B-4BB5-8753-116FA23C1C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pivotSource>
    <c:name>[Major project 01 _Pratik.xlsx]1. ans!PivotTable1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HV Patel</a:t>
            </a:r>
            <a:r>
              <a:rPr lang="en-US" baseline="0"/>
              <a:t> Take Most Wickets in </a:t>
            </a:r>
          </a:p>
          <a:p>
            <a:pPr>
              <a:defRPr/>
            </a:pPr>
            <a:r>
              <a:rPr lang="en-US" baseline="0"/>
              <a:t>IPL 2021 Season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noFill/>
          <a:ln w="9525" cap="flat" cmpd="sng" algn="ctr">
            <a:solidFill>
              <a:schemeClr val="accent3"/>
            </a:solidFill>
            <a:miter lim="800000"/>
          </a:ln>
          <a:effectLst>
            <a:glow rad="63500">
              <a:schemeClr val="accent3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9525" cap="flat" cmpd="sng" algn="ctr">
            <a:solidFill>
              <a:schemeClr val="accent3"/>
            </a:solidFill>
            <a:miter lim="800000"/>
          </a:ln>
          <a:effectLst>
            <a:glow rad="63500">
              <a:schemeClr val="accent3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noFill/>
          <a:ln w="9525" cap="flat" cmpd="sng" algn="ctr">
            <a:solidFill>
              <a:schemeClr val="accent3"/>
            </a:solidFill>
            <a:miter lim="800000"/>
          </a:ln>
          <a:effectLst>
            <a:glow rad="63500">
              <a:schemeClr val="accent3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'1. ans'!$B$3</c:f>
              <c:strCache>
                <c:ptCount val="1"/>
                <c:pt idx="0">
                  <c:v>Total</c:v>
                </c:pt>
              </c:strCache>
            </c:strRef>
          </c:tx>
          <c:spPr>
            <a:noFill/>
            <a:ln w="9525" cap="flat" cmpd="sng" algn="ctr">
              <a:solidFill>
                <a:schemeClr val="accent3"/>
              </a:solidFill>
              <a:miter lim="800000"/>
            </a:ln>
            <a:effectLst>
              <a:glow rad="63500">
                <a:schemeClr val="accent3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'1. ans'!$A$4:$A$114</c:f>
              <c:strCache>
                <c:ptCount val="110"/>
                <c:pt idx="0">
                  <c:v>HV Patel</c:v>
                </c:pt>
                <c:pt idx="1">
                  <c:v>Avesh Khan</c:v>
                </c:pt>
                <c:pt idx="2">
                  <c:v>JJ Bumrah</c:v>
                </c:pt>
                <c:pt idx="3">
                  <c:v>SN Thakur</c:v>
                </c:pt>
                <c:pt idx="4">
                  <c:v>Mohammed Shami</c:v>
                </c:pt>
                <c:pt idx="5">
                  <c:v>Arshdeep Singh</c:v>
                </c:pt>
                <c:pt idx="6">
                  <c:v>CV Varun</c:v>
                </c:pt>
                <c:pt idx="7">
                  <c:v>Rashid Khan</c:v>
                </c:pt>
                <c:pt idx="8">
                  <c:v>YS Chahal</c:v>
                </c:pt>
                <c:pt idx="9">
                  <c:v>SP Narine</c:v>
                </c:pt>
                <c:pt idx="10">
                  <c:v>Mustafizur Rahman</c:v>
                </c:pt>
                <c:pt idx="11">
                  <c:v>CH Morris</c:v>
                </c:pt>
                <c:pt idx="12">
                  <c:v>K Rabada</c:v>
                </c:pt>
                <c:pt idx="13">
                  <c:v>AR Patel</c:v>
                </c:pt>
                <c:pt idx="14">
                  <c:v>DL Chahar</c:v>
                </c:pt>
                <c:pt idx="15">
                  <c:v>JO Holder</c:v>
                </c:pt>
                <c:pt idx="16">
                  <c:v>DJ Bravo</c:v>
                </c:pt>
                <c:pt idx="17">
                  <c:v>LH Ferguson</c:v>
                </c:pt>
                <c:pt idx="18">
                  <c:v>C Sakariya</c:v>
                </c:pt>
                <c:pt idx="19">
                  <c:v>TA Boult</c:v>
                </c:pt>
                <c:pt idx="20">
                  <c:v>RD Chahar</c:v>
                </c:pt>
                <c:pt idx="21">
                  <c:v>Ravi Bishnoi</c:v>
                </c:pt>
                <c:pt idx="22">
                  <c:v>RA Jadeja</c:v>
                </c:pt>
                <c:pt idx="23">
                  <c:v>Shivam Mavi</c:v>
                </c:pt>
                <c:pt idx="24">
                  <c:v>M Prasidh Krishna</c:v>
                </c:pt>
                <c:pt idx="25">
                  <c:v>A Nortje</c:v>
                </c:pt>
                <c:pt idx="26">
                  <c:v>AD Russell</c:v>
                </c:pt>
                <c:pt idx="27">
                  <c:v>JR Hazlewood</c:v>
                </c:pt>
                <c:pt idx="28">
                  <c:v>Mohammed Siraj</c:v>
                </c:pt>
                <c:pt idx="29">
                  <c:v>SM Curran</c:v>
                </c:pt>
                <c:pt idx="30">
                  <c:v>KA Jamieson</c:v>
                </c:pt>
                <c:pt idx="31">
                  <c:v>PJ Cummins</c:v>
                </c:pt>
                <c:pt idx="32">
                  <c:v>S Kaul</c:v>
                </c:pt>
                <c:pt idx="33">
                  <c:v>R Ashwin</c:v>
                </c:pt>
                <c:pt idx="34">
                  <c:v>R Tewatia</c:v>
                </c:pt>
                <c:pt idx="35">
                  <c:v>Shahbaz Ahmed</c:v>
                </c:pt>
                <c:pt idx="36">
                  <c:v>NM Coulter-Nile</c:v>
                </c:pt>
                <c:pt idx="37">
                  <c:v>MM Ali</c:v>
                </c:pt>
                <c:pt idx="38">
                  <c:v>A Mishra</c:v>
                </c:pt>
                <c:pt idx="39">
                  <c:v>B Kumar</c:v>
                </c:pt>
                <c:pt idx="40">
                  <c:v>KA Pollard</c:v>
                </c:pt>
                <c:pt idx="41">
                  <c:v>CR Woakes</c:v>
                </c:pt>
                <c:pt idx="42">
                  <c:v>Harpreet Brar</c:v>
                </c:pt>
                <c:pt idx="43">
                  <c:v>TG Southee</c:v>
                </c:pt>
                <c:pt idx="44">
                  <c:v>KH Pandya</c:v>
                </c:pt>
                <c:pt idx="45">
                  <c:v>Shakib Al Hasan</c:v>
                </c:pt>
                <c:pt idx="46">
                  <c:v>JDS Neesham</c:v>
                </c:pt>
                <c:pt idx="47">
                  <c:v>KK Ahmed</c:v>
                </c:pt>
                <c:pt idx="48">
                  <c:v>L Ngidi</c:v>
                </c:pt>
                <c:pt idx="49">
                  <c:v>CJ Jordan</c:v>
                </c:pt>
                <c:pt idx="50">
                  <c:v>JD Unadkat</c:v>
                </c:pt>
                <c:pt idx="51">
                  <c:v>TK Curran</c:v>
                </c:pt>
                <c:pt idx="52">
                  <c:v>DT Christian</c:v>
                </c:pt>
                <c:pt idx="53">
                  <c:v>Abhishek Sharma</c:v>
                </c:pt>
                <c:pt idx="54">
                  <c:v>Lalit Yadav</c:v>
                </c:pt>
                <c:pt idx="55">
                  <c:v>AF Milne</c:v>
                </c:pt>
                <c:pt idx="56">
                  <c:v>MC Henriques</c:v>
                </c:pt>
                <c:pt idx="57">
                  <c:v>V Shankar</c:v>
                </c:pt>
                <c:pt idx="58">
                  <c:v>RP Meredith</c:v>
                </c:pt>
                <c:pt idx="59">
                  <c:v>Kartik Tyagi</c:v>
                </c:pt>
                <c:pt idx="60">
                  <c:v>VR Iyer</c:v>
                </c:pt>
                <c:pt idx="61">
                  <c:v>Washington Sundar</c:v>
                </c:pt>
                <c:pt idx="62">
                  <c:v>J Yadav</c:v>
                </c:pt>
                <c:pt idx="63">
                  <c:v>Sandeep Sharma</c:v>
                </c:pt>
                <c:pt idx="64">
                  <c:v>M Jansen</c:v>
                </c:pt>
                <c:pt idx="65">
                  <c:v>GJ Maxwell</c:v>
                </c:pt>
                <c:pt idx="66">
                  <c:v>GHS Garton</c:v>
                </c:pt>
                <c:pt idx="67">
                  <c:v>Imran Tahir</c:v>
                </c:pt>
                <c:pt idx="68">
                  <c:v>JA Richardson</c:v>
                </c:pt>
                <c:pt idx="69">
                  <c:v>MP Stoinis</c:v>
                </c:pt>
                <c:pt idx="70">
                  <c:v>T Natarajan</c:v>
                </c:pt>
                <c:pt idx="71">
                  <c:v>Mujeeb Ur Rahman</c:v>
                </c:pt>
                <c:pt idx="72">
                  <c:v>Mohammad Nabi</c:v>
                </c:pt>
                <c:pt idx="73">
                  <c:v>DJ Hooda</c:v>
                </c:pt>
                <c:pt idx="74">
                  <c:v>Umran Malik</c:v>
                </c:pt>
                <c:pt idx="75">
                  <c:v>R Parag</c:v>
                </c:pt>
                <c:pt idx="76">
                  <c:v>MK Lomror</c:v>
                </c:pt>
                <c:pt idx="77">
                  <c:v>Abdul Samad</c:v>
                </c:pt>
                <c:pt idx="78">
                  <c:v>I Sharma</c:v>
                </c:pt>
                <c:pt idx="79">
                  <c:v>IC Porel</c:v>
                </c:pt>
                <c:pt idx="80">
                  <c:v>M Ashwin</c:v>
                </c:pt>
                <c:pt idx="81">
                  <c:v>DR Sams</c:v>
                </c:pt>
                <c:pt idx="82">
                  <c:v>S Nadeem</c:v>
                </c:pt>
                <c:pt idx="83">
                  <c:v>KM Asif</c:v>
                </c:pt>
                <c:pt idx="84">
                  <c:v>FA Allen</c:v>
                </c:pt>
                <c:pt idx="85">
                  <c:v>J Suchith</c:v>
                </c:pt>
                <c:pt idx="86">
                  <c:v>LI Meriwala</c:v>
                </c:pt>
                <c:pt idx="87">
                  <c:v>GD Phillips</c:v>
                </c:pt>
                <c:pt idx="88">
                  <c:v>NT Ellis</c:v>
                </c:pt>
                <c:pt idx="89">
                  <c:v>KW Richardson</c:v>
                </c:pt>
                <c:pt idx="90">
                  <c:v>PP Chawla</c:v>
                </c:pt>
                <c:pt idx="91">
                  <c:v>NA Saini</c:v>
                </c:pt>
                <c:pt idx="92">
                  <c:v>S Gopal</c:v>
                </c:pt>
                <c:pt idx="93">
                  <c:v>S Dube</c:v>
                </c:pt>
                <c:pt idx="94">
                  <c:v>RG Sharma</c:v>
                </c:pt>
                <c:pt idx="95">
                  <c:v>BA Stokes</c:v>
                </c:pt>
                <c:pt idx="96">
                  <c:v>DS Kulkarni</c:v>
                </c:pt>
                <c:pt idx="97">
                  <c:v>PWH de Silva</c:v>
                </c:pt>
                <c:pt idx="98">
                  <c:v>KL Nagarkoti</c:v>
                </c:pt>
                <c:pt idx="99">
                  <c:v>T Shamsi</c:v>
                </c:pt>
                <c:pt idx="100">
                  <c:v>M Markande</c:v>
                </c:pt>
                <c:pt idx="101">
                  <c:v>AK Markram</c:v>
                </c:pt>
                <c:pt idx="102">
                  <c:v>RV Patel</c:v>
                </c:pt>
                <c:pt idx="103">
                  <c:v>N Rana</c:v>
                </c:pt>
                <c:pt idx="104">
                  <c:v>AU Rashid</c:v>
                </c:pt>
                <c:pt idx="105">
                  <c:v>Akash Singh</c:v>
                </c:pt>
                <c:pt idx="106">
                  <c:v>Harbhajan Singh</c:v>
                </c:pt>
                <c:pt idx="107">
                  <c:v>Jalaj S Saxena</c:v>
                </c:pt>
                <c:pt idx="108">
                  <c:v>K Yadav</c:v>
                </c:pt>
                <c:pt idx="109">
                  <c:v>S Sandeep Warrier</c:v>
                </c:pt>
              </c:strCache>
            </c:strRef>
          </c:cat>
          <c:val>
            <c:numRef>
              <c:f>'1. ans'!$B$4:$B$114</c:f>
              <c:numCache>
                <c:formatCode>General</c:formatCode>
                <c:ptCount val="110"/>
                <c:pt idx="0">
                  <c:v>35</c:v>
                </c:pt>
                <c:pt idx="1">
                  <c:v>27</c:v>
                </c:pt>
                <c:pt idx="2">
                  <c:v>22</c:v>
                </c:pt>
                <c:pt idx="3">
                  <c:v>22</c:v>
                </c:pt>
                <c:pt idx="4">
                  <c:v>20</c:v>
                </c:pt>
                <c:pt idx="5">
                  <c:v>20</c:v>
                </c:pt>
                <c:pt idx="6">
                  <c:v>20</c:v>
                </c:pt>
                <c:pt idx="7">
                  <c:v>19</c:v>
                </c:pt>
                <c:pt idx="8">
                  <c:v>19</c:v>
                </c:pt>
                <c:pt idx="9">
                  <c:v>18</c:v>
                </c:pt>
                <c:pt idx="10">
                  <c:v>18</c:v>
                </c:pt>
                <c:pt idx="11">
                  <c:v>17</c:v>
                </c:pt>
                <c:pt idx="12">
                  <c:v>16</c:v>
                </c:pt>
                <c:pt idx="13">
                  <c:v>16</c:v>
                </c:pt>
                <c:pt idx="14">
                  <c:v>16</c:v>
                </c:pt>
                <c:pt idx="15">
                  <c:v>16</c:v>
                </c:pt>
                <c:pt idx="16">
                  <c:v>15</c:v>
                </c:pt>
                <c:pt idx="17">
                  <c:v>14</c:v>
                </c:pt>
                <c:pt idx="18">
                  <c:v>14</c:v>
                </c:pt>
                <c:pt idx="19">
                  <c:v>14</c:v>
                </c:pt>
                <c:pt idx="20">
                  <c:v>13</c:v>
                </c:pt>
                <c:pt idx="21">
                  <c:v>13</c:v>
                </c:pt>
                <c:pt idx="22">
                  <c:v>13</c:v>
                </c:pt>
                <c:pt idx="23">
                  <c:v>12</c:v>
                </c:pt>
                <c:pt idx="24">
                  <c:v>12</c:v>
                </c:pt>
                <c:pt idx="25">
                  <c:v>12</c:v>
                </c:pt>
                <c:pt idx="26">
                  <c:v>11</c:v>
                </c:pt>
                <c:pt idx="27">
                  <c:v>11</c:v>
                </c:pt>
                <c:pt idx="28">
                  <c:v>11</c:v>
                </c:pt>
                <c:pt idx="29">
                  <c:v>10</c:v>
                </c:pt>
                <c:pt idx="30">
                  <c:v>9</c:v>
                </c:pt>
                <c:pt idx="31">
                  <c:v>9</c:v>
                </c:pt>
                <c:pt idx="32">
                  <c:v>8</c:v>
                </c:pt>
                <c:pt idx="33">
                  <c:v>8</c:v>
                </c:pt>
                <c:pt idx="34">
                  <c:v>8</c:v>
                </c:pt>
                <c:pt idx="35">
                  <c:v>7</c:v>
                </c:pt>
                <c:pt idx="36">
                  <c:v>7</c:v>
                </c:pt>
                <c:pt idx="37">
                  <c:v>7</c:v>
                </c:pt>
                <c:pt idx="38">
                  <c:v>6</c:v>
                </c:pt>
                <c:pt idx="39">
                  <c:v>6</c:v>
                </c:pt>
                <c:pt idx="40">
                  <c:v>6</c:v>
                </c:pt>
                <c:pt idx="41">
                  <c:v>5</c:v>
                </c:pt>
                <c:pt idx="42">
                  <c:v>5</c:v>
                </c:pt>
                <c:pt idx="43">
                  <c:v>5</c:v>
                </c:pt>
                <c:pt idx="44">
                  <c:v>5</c:v>
                </c:pt>
                <c:pt idx="45">
                  <c:v>5</c:v>
                </c:pt>
                <c:pt idx="46">
                  <c:v>5</c:v>
                </c:pt>
                <c:pt idx="47">
                  <c:v>5</c:v>
                </c:pt>
                <c:pt idx="48">
                  <c:v>5</c:v>
                </c:pt>
                <c:pt idx="49">
                  <c:v>4</c:v>
                </c:pt>
                <c:pt idx="50">
                  <c:v>4</c:v>
                </c:pt>
                <c:pt idx="51">
                  <c:v>4</c:v>
                </c:pt>
                <c:pt idx="52">
                  <c:v>4</c:v>
                </c:pt>
                <c:pt idx="53">
                  <c:v>4</c:v>
                </c:pt>
                <c:pt idx="54">
                  <c:v>4</c:v>
                </c:pt>
                <c:pt idx="55">
                  <c:v>4</c:v>
                </c:pt>
                <c:pt idx="56">
                  <c:v>4</c:v>
                </c:pt>
                <c:pt idx="57">
                  <c:v>4</c:v>
                </c:pt>
                <c:pt idx="58">
                  <c:v>4</c:v>
                </c:pt>
                <c:pt idx="59">
                  <c:v>4</c:v>
                </c:pt>
                <c:pt idx="60">
                  <c:v>3</c:v>
                </c:pt>
                <c:pt idx="61">
                  <c:v>3</c:v>
                </c:pt>
                <c:pt idx="62">
                  <c:v>3</c:v>
                </c:pt>
                <c:pt idx="63">
                  <c:v>3</c:v>
                </c:pt>
                <c:pt idx="64">
                  <c:v>3</c:v>
                </c:pt>
                <c:pt idx="65">
                  <c:v>3</c:v>
                </c:pt>
                <c:pt idx="66">
                  <c:v>3</c:v>
                </c:pt>
                <c:pt idx="67">
                  <c:v>3</c:v>
                </c:pt>
                <c:pt idx="68">
                  <c:v>3</c:v>
                </c:pt>
                <c:pt idx="69">
                  <c:v>2</c:v>
                </c:pt>
                <c:pt idx="70">
                  <c:v>2</c:v>
                </c:pt>
                <c:pt idx="71">
                  <c:v>2</c:v>
                </c:pt>
                <c:pt idx="72">
                  <c:v>2</c:v>
                </c:pt>
                <c:pt idx="73">
                  <c:v>2</c:v>
                </c:pt>
                <c:pt idx="74">
                  <c:v>2</c:v>
                </c:pt>
                <c:pt idx="75">
                  <c:v>2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1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B8-4906-B943-B9E8F7226F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1121416687"/>
        <c:axId val="1083195615"/>
      </c:barChart>
      <c:catAx>
        <c:axId val="11214166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3195615"/>
        <c:crosses val="autoZero"/>
        <c:auto val="1"/>
        <c:lblAlgn val="ctr"/>
        <c:lblOffset val="100"/>
        <c:noMultiLvlLbl val="0"/>
      </c:catAx>
      <c:valAx>
        <c:axId val="1083195615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14166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[Major project 01 _Pratik.xlsx]TOP 5 Venue places!PivotTable1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5 Venue Places for Playing IPL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all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alpha val="88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6">
                <a:lumMod val="50000"/>
              </a:schemeClr>
            </a:contourClr>
          </a:sp3d>
        </c:spPr>
        <c:marker>
          <c:symbol val="circle"/>
          <c:size val="6"/>
          <c:spPr>
            <a:solidFill>
              <a:schemeClr val="accent6"/>
            </a:solidFill>
            <a:ln w="9525">
              <a:solidFill>
                <a:schemeClr val="dk1">
                  <a:lumMod val="75000"/>
                  <a:lumOff val="25000"/>
                </a:schemeClr>
              </a:solidFill>
            </a:ln>
            <a:effectLst/>
          </c:spPr>
        </c:marker>
        <c:dLbl>
          <c:idx val="0"/>
          <c:spPr>
            <a:solidFill>
              <a:schemeClr val="accent6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alpha val="88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6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6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alpha val="88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6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6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alpha val="88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6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6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>
              <a:alpha val="88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6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6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'TOP 5 Venue places'!$B$3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alpha val="88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6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6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'TOP 5 Venue places'!$A$4:$A$8</c:f>
              <c:strCache>
                <c:ptCount val="5"/>
                <c:pt idx="0">
                  <c:v>Dubai International Cricket Stadium</c:v>
                </c:pt>
                <c:pt idx="1">
                  <c:v>MA Chidambaram Stadium, Chepauk, Chennai</c:v>
                </c:pt>
                <c:pt idx="2">
                  <c:v>Sharjah Cricket Stadium</c:v>
                </c:pt>
                <c:pt idx="3">
                  <c:v>Wankhede Stadium, Mumbai</c:v>
                </c:pt>
                <c:pt idx="4">
                  <c:v>Zayed Cricket Stadium, Abu Dhabi</c:v>
                </c:pt>
              </c:strCache>
            </c:strRef>
          </c:cat>
          <c:val>
            <c:numRef>
              <c:f>'TOP 5 Venue places'!$B$4:$B$8</c:f>
              <c:numCache>
                <c:formatCode>General</c:formatCode>
                <c:ptCount val="5"/>
                <c:pt idx="0">
                  <c:v>3149</c:v>
                </c:pt>
                <c:pt idx="1">
                  <c:v>2449</c:v>
                </c:pt>
                <c:pt idx="2">
                  <c:v>2355</c:v>
                </c:pt>
                <c:pt idx="3">
                  <c:v>2427</c:v>
                </c:pt>
                <c:pt idx="4">
                  <c:v>1874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0A-4004-92A4-3E8A4E54AAF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1104544208"/>
        <c:axId val="1104536720"/>
        <c:axId val="0"/>
      </c:bar3DChart>
      <c:catAx>
        <c:axId val="11045442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4536720"/>
        <c:crosses val="autoZero"/>
        <c:auto val="1"/>
        <c:lblAlgn val="ctr"/>
        <c:lblOffset val="100"/>
        <c:noMultiLvlLbl val="0"/>
      </c:catAx>
      <c:valAx>
        <c:axId val="110453672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04544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6350" cap="flat" cmpd="sng" algn="ctr">
      <a:solidFill>
        <a:schemeClr val="dk1">
          <a:tint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[Major project 01 _Pratik.xlsx]MONTHWISE MATCH!PivotTable1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Monthwise IPL Match Played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3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4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5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6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9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0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1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3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4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5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6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8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9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0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'MONTHWISE MATCH'!$B$1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F6E-4183-BD60-117F7341249D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F6E-4183-BD60-117F7341249D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F6E-4183-BD60-117F7341249D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F6E-4183-BD60-117F7341249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'MONTHWISE MATCH'!$A$2:$A$5</c:f>
              <c:strCache>
                <c:ptCount val="4"/>
                <c:pt idx="0">
                  <c:v>Apr</c:v>
                </c:pt>
                <c:pt idx="1">
                  <c:v>May</c:v>
                </c:pt>
                <c:pt idx="2">
                  <c:v>Sep</c:v>
                </c:pt>
                <c:pt idx="3">
                  <c:v>Oct</c:v>
                </c:pt>
              </c:strCache>
            </c:strRef>
          </c:cat>
          <c:val>
            <c:numRef>
              <c:f>'MONTHWISE MATCH'!$B$2:$B$5</c:f>
              <c:numCache>
                <c:formatCode>General</c:formatCode>
                <c:ptCount val="4"/>
                <c:pt idx="0">
                  <c:v>6293</c:v>
                </c:pt>
                <c:pt idx="1">
                  <c:v>742</c:v>
                </c:pt>
                <c:pt idx="2">
                  <c:v>3559</c:v>
                </c:pt>
                <c:pt idx="3">
                  <c:v>3819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F6E-4183-BD60-117F734124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[Major project 01 _Pratik.xlsx]inningwise!PivotTable1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InningWise Total Runs By</a:t>
            </a:r>
            <a:r>
              <a:rPr lang="en-US" baseline="0"/>
              <a:t> Batting Team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inningwise!$B$3:$B$4</c:f>
              <c:strCache>
                <c:ptCount val="1"/>
                <c:pt idx="0">
                  <c:v>1st innings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inningwise!$A$5:$A$13</c:f>
              <c:strCache>
                <c:ptCount val="8"/>
                <c:pt idx="0">
                  <c:v>Chennai Super Kings</c:v>
                </c:pt>
                <c:pt idx="1">
                  <c:v>Delhi Capitals</c:v>
                </c:pt>
                <c:pt idx="2">
                  <c:v>Kolkata Knight Riders</c:v>
                </c:pt>
                <c:pt idx="3">
                  <c:v>Mumbai Indians</c:v>
                </c:pt>
                <c:pt idx="4">
                  <c:v>Punjab Kings</c:v>
                </c:pt>
                <c:pt idx="5">
                  <c:v>Rajasthan Royals</c:v>
                </c:pt>
                <c:pt idx="6">
                  <c:v>Royal Challengers Bangalore</c:v>
                </c:pt>
                <c:pt idx="7">
                  <c:v>Sunrisers Hyderabad</c:v>
                </c:pt>
              </c:strCache>
            </c:strRef>
          </c:cat>
          <c:val>
            <c:numRef>
              <c:f>inningwise!$B$5:$B$13</c:f>
              <c:numCache>
                <c:formatCode>General</c:formatCode>
                <c:ptCount val="8"/>
                <c:pt idx="0">
                  <c:v>1812</c:v>
                </c:pt>
                <c:pt idx="1">
                  <c:v>1058</c:v>
                </c:pt>
                <c:pt idx="2">
                  <c:v>981</c:v>
                </c:pt>
                <c:pt idx="3">
                  <c:v>1248</c:v>
                </c:pt>
                <c:pt idx="4">
                  <c:v>1370</c:v>
                </c:pt>
                <c:pt idx="5">
                  <c:v>1156</c:v>
                </c:pt>
                <c:pt idx="6">
                  <c:v>1239</c:v>
                </c:pt>
                <c:pt idx="7">
                  <c:v>695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62E-4917-BE49-A078AE1FCEBA}"/>
            </c:ext>
          </c:extLst>
        </c:ser>
        <c:ser>
          <c:idx val="1"/>
          <c:order val="1"/>
          <c:tx>
            <c:strRef>
              <c:f>inningwise!$C$3:$C$4</c:f>
              <c:strCache>
                <c:ptCount val="1"/>
                <c:pt idx="0">
                  <c:v>2nd innings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inningwise!$A$5:$A$13</c:f>
              <c:strCache>
                <c:ptCount val="8"/>
                <c:pt idx="0">
                  <c:v>Chennai Super Kings</c:v>
                </c:pt>
                <c:pt idx="1">
                  <c:v>Delhi Capitals</c:v>
                </c:pt>
                <c:pt idx="2">
                  <c:v>Kolkata Knight Riders</c:v>
                </c:pt>
                <c:pt idx="3">
                  <c:v>Mumbai Indians</c:v>
                </c:pt>
                <c:pt idx="4">
                  <c:v>Punjab Kings</c:v>
                </c:pt>
                <c:pt idx="5">
                  <c:v>Rajasthan Royals</c:v>
                </c:pt>
                <c:pt idx="6">
                  <c:v>Royal Challengers Bangalore</c:v>
                </c:pt>
                <c:pt idx="7">
                  <c:v>Sunrisers Hyderabad</c:v>
                </c:pt>
              </c:strCache>
            </c:strRef>
          </c:cat>
          <c:val>
            <c:numRef>
              <c:f>inningwise!$C$5:$C$13</c:f>
              <c:numCache>
                <c:formatCode>General</c:formatCode>
                <c:ptCount val="8"/>
                <c:pt idx="0">
                  <c:v>921</c:v>
                </c:pt>
                <c:pt idx="1">
                  <c:v>1429</c:v>
                </c:pt>
                <c:pt idx="2">
                  <c:v>1578</c:v>
                </c:pt>
                <c:pt idx="3">
                  <c:v>869</c:v>
                </c:pt>
                <c:pt idx="4">
                  <c:v>780</c:v>
                </c:pt>
                <c:pt idx="5">
                  <c:v>1040</c:v>
                </c:pt>
                <c:pt idx="6">
                  <c:v>1064</c:v>
                </c:pt>
                <c:pt idx="7">
                  <c:v>1382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62E-4917-BE49-A078AE1FCEBA}"/>
            </c:ext>
          </c:extLst>
        </c:ser>
        <c:dLbls>
          <c:dLblPos val="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669348432"/>
        <c:axId val="1669357584"/>
      </c:lineChart>
      <c:catAx>
        <c:axId val="16693484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69357584"/>
        <c:crosses val="autoZero"/>
        <c:auto val="1"/>
        <c:lblAlgn val="ctr"/>
        <c:lblOffset val="100"/>
        <c:noMultiLvlLbl val="0"/>
      </c:catAx>
      <c:valAx>
        <c:axId val="1669357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69348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pivotSource>
    <c:name>[Major project 01 _Pratik.xlsx]2. ans!PivotTable1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RD Gaikwad</a:t>
            </a:r>
            <a:r>
              <a:rPr lang="en-US" baseline="0" dirty="0"/>
              <a:t> </a:t>
            </a:r>
            <a:r>
              <a:rPr lang="en-US" dirty="0"/>
              <a:t>Batter Scored Most Runs in IPL 2021 Season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3">
                  <a:satMod val="103000"/>
                  <a:lumMod val="102000"/>
                  <a:tint val="94000"/>
                </a:schemeClr>
              </a:gs>
              <a:gs pos="50000">
                <a:schemeClr val="accent3">
                  <a:satMod val="110000"/>
                  <a:lumMod val="100000"/>
                  <a:shade val="100000"/>
                </a:schemeClr>
              </a:gs>
              <a:gs pos="100000">
                <a:schemeClr val="accent3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3">
                  <a:satMod val="103000"/>
                  <a:lumMod val="102000"/>
                  <a:tint val="94000"/>
                </a:schemeClr>
              </a:gs>
              <a:gs pos="50000">
                <a:schemeClr val="accent3">
                  <a:satMod val="110000"/>
                  <a:lumMod val="100000"/>
                  <a:shade val="100000"/>
                </a:schemeClr>
              </a:gs>
              <a:gs pos="100000">
                <a:schemeClr val="accent3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3">
                  <a:satMod val="103000"/>
                  <a:lumMod val="102000"/>
                  <a:tint val="94000"/>
                </a:schemeClr>
              </a:gs>
              <a:gs pos="50000">
                <a:schemeClr val="accent3">
                  <a:satMod val="110000"/>
                  <a:lumMod val="100000"/>
                  <a:shade val="100000"/>
                </a:schemeClr>
              </a:gs>
              <a:gs pos="100000">
                <a:schemeClr val="accent3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'2. ans'!$B$3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'2. ans'!$A$4:$A$152</c:f>
              <c:strCache>
                <c:ptCount val="149"/>
                <c:pt idx="0">
                  <c:v>RD Gaikwad</c:v>
                </c:pt>
                <c:pt idx="1">
                  <c:v>F du Plessis</c:v>
                </c:pt>
                <c:pt idx="2">
                  <c:v>KL Rahul</c:v>
                </c:pt>
                <c:pt idx="3">
                  <c:v>S Dhawan</c:v>
                </c:pt>
                <c:pt idx="4">
                  <c:v>GJ Maxwell</c:v>
                </c:pt>
                <c:pt idx="5">
                  <c:v>SV Samson</c:v>
                </c:pt>
                <c:pt idx="6">
                  <c:v>Shubman Gill</c:v>
                </c:pt>
                <c:pt idx="7">
                  <c:v>PP Shaw</c:v>
                </c:pt>
                <c:pt idx="8">
                  <c:v>MA Agarwal</c:v>
                </c:pt>
                <c:pt idx="9">
                  <c:v>D Padikkal</c:v>
                </c:pt>
                <c:pt idx="10">
                  <c:v>RR Pant</c:v>
                </c:pt>
                <c:pt idx="11">
                  <c:v>V Kohli</c:v>
                </c:pt>
                <c:pt idx="12">
                  <c:v>RA Tripathi</c:v>
                </c:pt>
                <c:pt idx="13">
                  <c:v>N Rana</c:v>
                </c:pt>
                <c:pt idx="14">
                  <c:v>RG Sharma</c:v>
                </c:pt>
                <c:pt idx="15">
                  <c:v>VR Iyer</c:v>
                </c:pt>
                <c:pt idx="16">
                  <c:v>MM Ali</c:v>
                </c:pt>
                <c:pt idx="17">
                  <c:v>SA Yadav</c:v>
                </c:pt>
                <c:pt idx="18">
                  <c:v>AB de Villiers</c:v>
                </c:pt>
                <c:pt idx="19">
                  <c:v>Q de Kock</c:v>
                </c:pt>
                <c:pt idx="20">
                  <c:v>MK Pandey</c:v>
                </c:pt>
                <c:pt idx="21">
                  <c:v>KS Williamson</c:v>
                </c:pt>
                <c:pt idx="22">
                  <c:v>KA Pollard</c:v>
                </c:pt>
                <c:pt idx="23">
                  <c:v>JC Buttler</c:v>
                </c:pt>
                <c:pt idx="24">
                  <c:v>AT Rayudu</c:v>
                </c:pt>
                <c:pt idx="25">
                  <c:v>SO Hetmyer</c:v>
                </c:pt>
                <c:pt idx="26">
                  <c:v>YBK Jaiswal</c:v>
                </c:pt>
                <c:pt idx="27">
                  <c:v>JM Bairstow</c:v>
                </c:pt>
                <c:pt idx="28">
                  <c:v>S Dube</c:v>
                </c:pt>
                <c:pt idx="29">
                  <c:v>RA Jadeja</c:v>
                </c:pt>
                <c:pt idx="30">
                  <c:v>Ishan Kishan</c:v>
                </c:pt>
                <c:pt idx="31">
                  <c:v>KD Karthik</c:v>
                </c:pt>
                <c:pt idx="32">
                  <c:v>DA Warner</c:v>
                </c:pt>
                <c:pt idx="33">
                  <c:v>KS Bharat</c:v>
                </c:pt>
                <c:pt idx="34">
                  <c:v>CH Gayle</c:v>
                </c:pt>
                <c:pt idx="35">
                  <c:v>AD Russell</c:v>
                </c:pt>
                <c:pt idx="36">
                  <c:v>SS Iyer</c:v>
                </c:pt>
                <c:pt idx="37">
                  <c:v>JJ Roy</c:v>
                </c:pt>
                <c:pt idx="38">
                  <c:v>SK Raina</c:v>
                </c:pt>
                <c:pt idx="39">
                  <c:v>DJ Hooda</c:v>
                </c:pt>
                <c:pt idx="40">
                  <c:v>R Tewatia</c:v>
                </c:pt>
                <c:pt idx="41">
                  <c:v>M Shahrukh Khan</c:v>
                </c:pt>
                <c:pt idx="42">
                  <c:v>SPD Smith</c:v>
                </c:pt>
                <c:pt idx="43">
                  <c:v>E Lewis</c:v>
                </c:pt>
                <c:pt idx="44">
                  <c:v>AK Markram</c:v>
                </c:pt>
                <c:pt idx="45">
                  <c:v>KH Pandya</c:v>
                </c:pt>
                <c:pt idx="46">
                  <c:v>EJG Morgan</c:v>
                </c:pt>
                <c:pt idx="47">
                  <c:v>WP Saha</c:v>
                </c:pt>
                <c:pt idx="48">
                  <c:v>HH Pandya</c:v>
                </c:pt>
                <c:pt idx="49">
                  <c:v>DA Miller</c:v>
                </c:pt>
                <c:pt idx="50">
                  <c:v>MS Dhoni</c:v>
                </c:pt>
                <c:pt idx="51">
                  <c:v>RV Uthappa</c:v>
                </c:pt>
                <c:pt idx="52">
                  <c:v>SS Tiwary</c:v>
                </c:pt>
                <c:pt idx="53">
                  <c:v>Abdul Samad</c:v>
                </c:pt>
                <c:pt idx="54">
                  <c:v>PJ Cummins</c:v>
                </c:pt>
                <c:pt idx="55">
                  <c:v>Abhishek Sharma</c:v>
                </c:pt>
                <c:pt idx="56">
                  <c:v>MK Lomror</c:v>
                </c:pt>
                <c:pt idx="57">
                  <c:v>R Parag</c:v>
                </c:pt>
                <c:pt idx="58">
                  <c:v>MP Stoinis</c:v>
                </c:pt>
                <c:pt idx="59">
                  <c:v>JO Holder</c:v>
                </c:pt>
                <c:pt idx="60">
                  <c:v>Rashid Khan</c:v>
                </c:pt>
                <c:pt idx="61">
                  <c:v>N Pooran</c:v>
                </c:pt>
                <c:pt idx="62">
                  <c:v>RM Patidar</c:v>
                </c:pt>
                <c:pt idx="63">
                  <c:v>Lalit Yadav</c:v>
                </c:pt>
                <c:pt idx="64">
                  <c:v>PK Garg</c:v>
                </c:pt>
                <c:pt idx="65">
                  <c:v>Harpreet Brar</c:v>
                </c:pt>
                <c:pt idx="66">
                  <c:v>SP Narine</c:v>
                </c:pt>
                <c:pt idx="67">
                  <c:v>CH Morris</c:v>
                </c:pt>
                <c:pt idx="68">
                  <c:v>KA Jamieson</c:v>
                </c:pt>
                <c:pt idx="69">
                  <c:v>Shahbaz Ahmed</c:v>
                </c:pt>
                <c:pt idx="70">
                  <c:v>HV Patel</c:v>
                </c:pt>
                <c:pt idx="71">
                  <c:v>V Shankar</c:v>
                </c:pt>
                <c:pt idx="72">
                  <c:v>KM Jadhav</c:v>
                </c:pt>
                <c:pt idx="73">
                  <c:v>SM Curran</c:v>
                </c:pt>
                <c:pt idx="74">
                  <c:v>Shakib Al Hasan</c:v>
                </c:pt>
                <c:pt idx="75">
                  <c:v>DJ Bravo</c:v>
                </c:pt>
                <c:pt idx="76">
                  <c:v>CA Lynn</c:v>
                </c:pt>
                <c:pt idx="77">
                  <c:v>R Ashwin</c:v>
                </c:pt>
                <c:pt idx="78">
                  <c:v>AR Patel</c:v>
                </c:pt>
                <c:pt idx="79">
                  <c:v>LS Livingstone</c:v>
                </c:pt>
                <c:pt idx="80">
                  <c:v>JD Unadkat</c:v>
                </c:pt>
                <c:pt idx="81">
                  <c:v>M Vohra</c:v>
                </c:pt>
                <c:pt idx="82">
                  <c:v>Washington Sundar</c:v>
                </c:pt>
                <c:pt idx="83">
                  <c:v>B Kumar</c:v>
                </c:pt>
                <c:pt idx="84">
                  <c:v>Mohammad Nabi</c:v>
                </c:pt>
                <c:pt idx="85">
                  <c:v>MC Henriques</c:v>
                </c:pt>
                <c:pt idx="86">
                  <c:v>J Yadav</c:v>
                </c:pt>
                <c:pt idx="87">
                  <c:v>CJ Jordan</c:v>
                </c:pt>
                <c:pt idx="88">
                  <c:v>GD Phillips</c:v>
                </c:pt>
                <c:pt idx="89">
                  <c:v>DJ Malan</c:v>
                </c:pt>
                <c:pt idx="90">
                  <c:v>RV Patel</c:v>
                </c:pt>
                <c:pt idx="91">
                  <c:v>Shivam Mavi</c:v>
                </c:pt>
                <c:pt idx="92">
                  <c:v>TK Curran</c:v>
                </c:pt>
                <c:pt idx="93">
                  <c:v>Mohammed Siraj</c:v>
                </c:pt>
                <c:pt idx="94">
                  <c:v>LH Ferguson</c:v>
                </c:pt>
                <c:pt idx="95">
                  <c:v>NT Ellis</c:v>
                </c:pt>
                <c:pt idx="96">
                  <c:v>P Simran Singh</c:v>
                </c:pt>
                <c:pt idx="97">
                  <c:v>AF Milne</c:v>
                </c:pt>
                <c:pt idx="98">
                  <c:v>C Sakariya</c:v>
                </c:pt>
                <c:pt idx="99">
                  <c:v>Virat Singh</c:v>
                </c:pt>
                <c:pt idx="100">
                  <c:v>Anmolpreet Singh</c:v>
                </c:pt>
                <c:pt idx="101">
                  <c:v>JJ Bumrah</c:v>
                </c:pt>
                <c:pt idx="102">
                  <c:v>JA Richardson</c:v>
                </c:pt>
                <c:pt idx="103">
                  <c:v>Mandeep Singh</c:v>
                </c:pt>
                <c:pt idx="104">
                  <c:v>J Suchith</c:v>
                </c:pt>
                <c:pt idx="105">
                  <c:v>M Ashwin</c:v>
                </c:pt>
                <c:pt idx="106">
                  <c:v>DT Christian</c:v>
                </c:pt>
                <c:pt idx="107">
                  <c:v>CR Woakes</c:v>
                </c:pt>
                <c:pt idx="108">
                  <c:v>RD Chahar</c:v>
                </c:pt>
                <c:pt idx="109">
                  <c:v>K Rabada</c:v>
                </c:pt>
                <c:pt idx="110">
                  <c:v>Mohammed Shami</c:v>
                </c:pt>
                <c:pt idx="111">
                  <c:v>YS Chahal</c:v>
                </c:pt>
                <c:pt idx="112">
                  <c:v>AM Rahane</c:v>
                </c:pt>
                <c:pt idx="113">
                  <c:v>Sandeep Sharma</c:v>
                </c:pt>
                <c:pt idx="114">
                  <c:v>S Kaul</c:v>
                </c:pt>
                <c:pt idx="115">
                  <c:v>Mustafizur Rahman</c:v>
                </c:pt>
                <c:pt idx="116">
                  <c:v>Sachin Baby</c:v>
                </c:pt>
                <c:pt idx="117">
                  <c:v>SN Thakur</c:v>
                </c:pt>
                <c:pt idx="118">
                  <c:v>S Gopal</c:v>
                </c:pt>
                <c:pt idx="119">
                  <c:v>FA Allen</c:v>
                </c:pt>
                <c:pt idx="120">
                  <c:v>DR Sams</c:v>
                </c:pt>
                <c:pt idx="121">
                  <c:v>Arshdeep Singh</c:v>
                </c:pt>
                <c:pt idx="122">
                  <c:v>TL Seifert</c:v>
                </c:pt>
                <c:pt idx="123">
                  <c:v>Avesh Khan</c:v>
                </c:pt>
                <c:pt idx="124">
                  <c:v>Harbhajan Singh</c:v>
                </c:pt>
                <c:pt idx="125">
                  <c:v>NM Coulter-Nile</c:v>
                </c:pt>
                <c:pt idx="126">
                  <c:v>NA Saini</c:v>
                </c:pt>
                <c:pt idx="127">
                  <c:v>TG Southee</c:v>
                </c:pt>
                <c:pt idx="128">
                  <c:v>Kartik Tyagi</c:v>
                </c:pt>
                <c:pt idx="129">
                  <c:v>Ravi Bishnoi</c:v>
                </c:pt>
                <c:pt idx="130">
                  <c:v>CV Varun</c:v>
                </c:pt>
                <c:pt idx="131">
                  <c:v>GHS Garton</c:v>
                </c:pt>
                <c:pt idx="132">
                  <c:v>T Shamsi</c:v>
                </c:pt>
                <c:pt idx="133">
                  <c:v>DL Chahar</c:v>
                </c:pt>
                <c:pt idx="134">
                  <c:v>KK Ahmed</c:v>
                </c:pt>
                <c:pt idx="135">
                  <c:v>Mujeeb Ur Rahman</c:v>
                </c:pt>
                <c:pt idx="136">
                  <c:v>PWH de Silva</c:v>
                </c:pt>
                <c:pt idx="137">
                  <c:v>M Jansen</c:v>
                </c:pt>
                <c:pt idx="138">
                  <c:v>TA Boult</c:v>
                </c:pt>
                <c:pt idx="139">
                  <c:v>TH David</c:v>
                </c:pt>
                <c:pt idx="140">
                  <c:v>PP Chawla</c:v>
                </c:pt>
                <c:pt idx="141">
                  <c:v>BA Stokes</c:v>
                </c:pt>
                <c:pt idx="142">
                  <c:v>K Yadav</c:v>
                </c:pt>
                <c:pt idx="143">
                  <c:v>JDS Neesham</c:v>
                </c:pt>
                <c:pt idx="144">
                  <c:v>M Prasidh Krishna</c:v>
                </c:pt>
                <c:pt idx="145">
                  <c:v>SN Khan</c:v>
                </c:pt>
                <c:pt idx="146">
                  <c:v>Anuj Rawat</c:v>
                </c:pt>
                <c:pt idx="147">
                  <c:v>KL Nagarkoti</c:v>
                </c:pt>
                <c:pt idx="148">
                  <c:v>S Nadeem</c:v>
                </c:pt>
              </c:strCache>
            </c:strRef>
          </c:cat>
          <c:val>
            <c:numRef>
              <c:f>'2. ans'!$B$4:$B$152</c:f>
              <c:numCache>
                <c:formatCode>General</c:formatCode>
                <c:ptCount val="149"/>
                <c:pt idx="0">
                  <c:v>658</c:v>
                </c:pt>
                <c:pt idx="1">
                  <c:v>657</c:v>
                </c:pt>
                <c:pt idx="2">
                  <c:v>647</c:v>
                </c:pt>
                <c:pt idx="3">
                  <c:v>607</c:v>
                </c:pt>
                <c:pt idx="4">
                  <c:v>538</c:v>
                </c:pt>
                <c:pt idx="5">
                  <c:v>514</c:v>
                </c:pt>
                <c:pt idx="6">
                  <c:v>494</c:v>
                </c:pt>
                <c:pt idx="7">
                  <c:v>493</c:v>
                </c:pt>
                <c:pt idx="8">
                  <c:v>461</c:v>
                </c:pt>
                <c:pt idx="9">
                  <c:v>443</c:v>
                </c:pt>
                <c:pt idx="10">
                  <c:v>436</c:v>
                </c:pt>
                <c:pt idx="11">
                  <c:v>423</c:v>
                </c:pt>
                <c:pt idx="12">
                  <c:v>407</c:v>
                </c:pt>
                <c:pt idx="13">
                  <c:v>405</c:v>
                </c:pt>
                <c:pt idx="14">
                  <c:v>399</c:v>
                </c:pt>
                <c:pt idx="15">
                  <c:v>391</c:v>
                </c:pt>
                <c:pt idx="16">
                  <c:v>378</c:v>
                </c:pt>
                <c:pt idx="17">
                  <c:v>327</c:v>
                </c:pt>
                <c:pt idx="18">
                  <c:v>319</c:v>
                </c:pt>
                <c:pt idx="19">
                  <c:v>315</c:v>
                </c:pt>
                <c:pt idx="20">
                  <c:v>305</c:v>
                </c:pt>
                <c:pt idx="21">
                  <c:v>285</c:v>
                </c:pt>
                <c:pt idx="22">
                  <c:v>274</c:v>
                </c:pt>
                <c:pt idx="23">
                  <c:v>270</c:v>
                </c:pt>
                <c:pt idx="24">
                  <c:v>270</c:v>
                </c:pt>
                <c:pt idx="25">
                  <c:v>256</c:v>
                </c:pt>
                <c:pt idx="26">
                  <c:v>255</c:v>
                </c:pt>
                <c:pt idx="27">
                  <c:v>254</c:v>
                </c:pt>
                <c:pt idx="28">
                  <c:v>249</c:v>
                </c:pt>
                <c:pt idx="29">
                  <c:v>249</c:v>
                </c:pt>
                <c:pt idx="30">
                  <c:v>248</c:v>
                </c:pt>
                <c:pt idx="31">
                  <c:v>227</c:v>
                </c:pt>
                <c:pt idx="32">
                  <c:v>206</c:v>
                </c:pt>
                <c:pt idx="33">
                  <c:v>201</c:v>
                </c:pt>
                <c:pt idx="34">
                  <c:v>200</c:v>
                </c:pt>
                <c:pt idx="35">
                  <c:v>197</c:v>
                </c:pt>
                <c:pt idx="36">
                  <c:v>186</c:v>
                </c:pt>
                <c:pt idx="37">
                  <c:v>171</c:v>
                </c:pt>
                <c:pt idx="38">
                  <c:v>168</c:v>
                </c:pt>
                <c:pt idx="39">
                  <c:v>166</c:v>
                </c:pt>
                <c:pt idx="40">
                  <c:v>163</c:v>
                </c:pt>
                <c:pt idx="41">
                  <c:v>158</c:v>
                </c:pt>
                <c:pt idx="42">
                  <c:v>157</c:v>
                </c:pt>
                <c:pt idx="43">
                  <c:v>154</c:v>
                </c:pt>
                <c:pt idx="44">
                  <c:v>152</c:v>
                </c:pt>
                <c:pt idx="45">
                  <c:v>151</c:v>
                </c:pt>
                <c:pt idx="46">
                  <c:v>146</c:v>
                </c:pt>
                <c:pt idx="47">
                  <c:v>144</c:v>
                </c:pt>
                <c:pt idx="48">
                  <c:v>132</c:v>
                </c:pt>
                <c:pt idx="49">
                  <c:v>127</c:v>
                </c:pt>
                <c:pt idx="50">
                  <c:v>119</c:v>
                </c:pt>
                <c:pt idx="51">
                  <c:v>118</c:v>
                </c:pt>
                <c:pt idx="52">
                  <c:v>117</c:v>
                </c:pt>
                <c:pt idx="53">
                  <c:v>113</c:v>
                </c:pt>
                <c:pt idx="54">
                  <c:v>107</c:v>
                </c:pt>
                <c:pt idx="55">
                  <c:v>103</c:v>
                </c:pt>
                <c:pt idx="56">
                  <c:v>98</c:v>
                </c:pt>
                <c:pt idx="57">
                  <c:v>95</c:v>
                </c:pt>
                <c:pt idx="58">
                  <c:v>92</c:v>
                </c:pt>
                <c:pt idx="59">
                  <c:v>90</c:v>
                </c:pt>
                <c:pt idx="60">
                  <c:v>88</c:v>
                </c:pt>
                <c:pt idx="61">
                  <c:v>86</c:v>
                </c:pt>
                <c:pt idx="62">
                  <c:v>78</c:v>
                </c:pt>
                <c:pt idx="63">
                  <c:v>75</c:v>
                </c:pt>
                <c:pt idx="64">
                  <c:v>74</c:v>
                </c:pt>
                <c:pt idx="65">
                  <c:v>73</c:v>
                </c:pt>
                <c:pt idx="66">
                  <c:v>71</c:v>
                </c:pt>
                <c:pt idx="67">
                  <c:v>71</c:v>
                </c:pt>
                <c:pt idx="68">
                  <c:v>69</c:v>
                </c:pt>
                <c:pt idx="69">
                  <c:v>63</c:v>
                </c:pt>
                <c:pt idx="70">
                  <c:v>62</c:v>
                </c:pt>
                <c:pt idx="71">
                  <c:v>61</c:v>
                </c:pt>
                <c:pt idx="72">
                  <c:v>58</c:v>
                </c:pt>
                <c:pt idx="73">
                  <c:v>57</c:v>
                </c:pt>
                <c:pt idx="74">
                  <c:v>53</c:v>
                </c:pt>
                <c:pt idx="75">
                  <c:v>51</c:v>
                </c:pt>
                <c:pt idx="76">
                  <c:v>50</c:v>
                </c:pt>
                <c:pt idx="77">
                  <c:v>48</c:v>
                </c:pt>
                <c:pt idx="78">
                  <c:v>46</c:v>
                </c:pt>
                <c:pt idx="79">
                  <c:v>46</c:v>
                </c:pt>
                <c:pt idx="80">
                  <c:v>45</c:v>
                </c:pt>
                <c:pt idx="81">
                  <c:v>44</c:v>
                </c:pt>
                <c:pt idx="82">
                  <c:v>39</c:v>
                </c:pt>
                <c:pt idx="83">
                  <c:v>37</c:v>
                </c:pt>
                <c:pt idx="84">
                  <c:v>37</c:v>
                </c:pt>
                <c:pt idx="85">
                  <c:v>35</c:v>
                </c:pt>
                <c:pt idx="86">
                  <c:v>34</c:v>
                </c:pt>
                <c:pt idx="87">
                  <c:v>32</c:v>
                </c:pt>
                <c:pt idx="88">
                  <c:v>27</c:v>
                </c:pt>
                <c:pt idx="89">
                  <c:v>27</c:v>
                </c:pt>
                <c:pt idx="90">
                  <c:v>27</c:v>
                </c:pt>
                <c:pt idx="91">
                  <c:v>26</c:v>
                </c:pt>
                <c:pt idx="92">
                  <c:v>21</c:v>
                </c:pt>
                <c:pt idx="93">
                  <c:v>21</c:v>
                </c:pt>
                <c:pt idx="94">
                  <c:v>21</c:v>
                </c:pt>
                <c:pt idx="95">
                  <c:v>19</c:v>
                </c:pt>
                <c:pt idx="96">
                  <c:v>19</c:v>
                </c:pt>
                <c:pt idx="97">
                  <c:v>18</c:v>
                </c:pt>
                <c:pt idx="98">
                  <c:v>18</c:v>
                </c:pt>
                <c:pt idx="99">
                  <c:v>16</c:v>
                </c:pt>
                <c:pt idx="100">
                  <c:v>16</c:v>
                </c:pt>
                <c:pt idx="101">
                  <c:v>16</c:v>
                </c:pt>
                <c:pt idx="102">
                  <c:v>16</c:v>
                </c:pt>
                <c:pt idx="103">
                  <c:v>16</c:v>
                </c:pt>
                <c:pt idx="104">
                  <c:v>16</c:v>
                </c:pt>
                <c:pt idx="105">
                  <c:v>15</c:v>
                </c:pt>
                <c:pt idx="106">
                  <c:v>15</c:v>
                </c:pt>
                <c:pt idx="107">
                  <c:v>15</c:v>
                </c:pt>
                <c:pt idx="108">
                  <c:v>14</c:v>
                </c:pt>
                <c:pt idx="109">
                  <c:v>13</c:v>
                </c:pt>
                <c:pt idx="110">
                  <c:v>13</c:v>
                </c:pt>
                <c:pt idx="111">
                  <c:v>11</c:v>
                </c:pt>
                <c:pt idx="112">
                  <c:v>10</c:v>
                </c:pt>
                <c:pt idx="113">
                  <c:v>9</c:v>
                </c:pt>
                <c:pt idx="114">
                  <c:v>8</c:v>
                </c:pt>
                <c:pt idx="115">
                  <c:v>8</c:v>
                </c:pt>
                <c:pt idx="116">
                  <c:v>8</c:v>
                </c:pt>
                <c:pt idx="117">
                  <c:v>7</c:v>
                </c:pt>
                <c:pt idx="118">
                  <c:v>7</c:v>
                </c:pt>
                <c:pt idx="119">
                  <c:v>7</c:v>
                </c:pt>
                <c:pt idx="120">
                  <c:v>6</c:v>
                </c:pt>
                <c:pt idx="121">
                  <c:v>6</c:v>
                </c:pt>
                <c:pt idx="122">
                  <c:v>5</c:v>
                </c:pt>
                <c:pt idx="123">
                  <c:v>5</c:v>
                </c:pt>
                <c:pt idx="124">
                  <c:v>4</c:v>
                </c:pt>
                <c:pt idx="125">
                  <c:v>4</c:v>
                </c:pt>
                <c:pt idx="126">
                  <c:v>3</c:v>
                </c:pt>
                <c:pt idx="127">
                  <c:v>3</c:v>
                </c:pt>
                <c:pt idx="128">
                  <c:v>3</c:v>
                </c:pt>
                <c:pt idx="129">
                  <c:v>2</c:v>
                </c:pt>
                <c:pt idx="130">
                  <c:v>2</c:v>
                </c:pt>
                <c:pt idx="131">
                  <c:v>2</c:v>
                </c:pt>
                <c:pt idx="132">
                  <c:v>2</c:v>
                </c:pt>
                <c:pt idx="133">
                  <c:v>1</c:v>
                </c:pt>
                <c:pt idx="134">
                  <c:v>1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BE-4B7C-B54A-58D68DBA3C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679406720"/>
        <c:axId val="1679395904"/>
      </c:barChart>
      <c:catAx>
        <c:axId val="1679406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9395904"/>
        <c:crosses val="autoZero"/>
        <c:auto val="1"/>
        <c:lblAlgn val="ctr"/>
        <c:lblOffset val="100"/>
        <c:noMultiLvlLbl val="0"/>
      </c:catAx>
      <c:valAx>
        <c:axId val="1679395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9406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[Major project 01 _Pratik.xlsx]CITY WISE MATCH!PivotTable1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Most IPL Matches Played in City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</c:pivotFmt>
    </c:pivotFmts>
    <c:view3D>
      <c:rotX val="15"/>
      <c:rotY val="20"/>
      <c:depthPercent val="100"/>
      <c:rAngAx val="0"/>
    </c:view3D>
    <c:floor>
      <c:thickness val="0"/>
      <c:spPr>
        <a:noFill/>
        <a:ln w="9525" cap="flat" cmpd="sng" algn="ctr">
          <a:solidFill>
            <a:schemeClr val="dk1">
              <a:lumMod val="50000"/>
              <a:lumOff val="50000"/>
            </a:schemeClr>
          </a:solidFill>
          <a:round/>
        </a:ln>
        <a:effectLst/>
        <a:sp3d contourW="9525">
          <a:contourClr>
            <a:schemeClr val="dk1">
              <a:lumMod val="50000"/>
              <a:lumOff val="50000"/>
            </a:schemeClr>
          </a:contourClr>
        </a:sp3d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area3DChart>
        <c:grouping val="standard"/>
        <c:varyColors val="0"/>
        <c:ser>
          <c:idx val="0"/>
          <c:order val="0"/>
          <c:tx>
            <c:strRef>
              <c:f>'CITY WISE MATCH'!$B$1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cat>
            <c:strRef>
              <c:f>'CITY WISE MATCH'!$A$2:$A$9</c:f>
              <c:strCache>
                <c:ptCount val="7"/>
                <c:pt idx="0">
                  <c:v>Abu Dhabi</c:v>
                </c:pt>
                <c:pt idx="1">
                  <c:v>Ahmedabad</c:v>
                </c:pt>
                <c:pt idx="2">
                  <c:v>Chennai</c:v>
                </c:pt>
                <c:pt idx="3">
                  <c:v>Delhi</c:v>
                </c:pt>
                <c:pt idx="4">
                  <c:v>Dubai</c:v>
                </c:pt>
                <c:pt idx="5">
                  <c:v>Mumbai</c:v>
                </c:pt>
                <c:pt idx="6">
                  <c:v>Sharjah</c:v>
                </c:pt>
              </c:strCache>
            </c:strRef>
          </c:cat>
          <c:val>
            <c:numRef>
              <c:f>'CITY WISE MATCH'!$B$2:$B$9</c:f>
              <c:numCache>
                <c:formatCode>General</c:formatCode>
                <c:ptCount val="7"/>
                <c:pt idx="0">
                  <c:v>1874</c:v>
                </c:pt>
                <c:pt idx="1">
                  <c:v>1171</c:v>
                </c:pt>
                <c:pt idx="2">
                  <c:v>2449</c:v>
                </c:pt>
                <c:pt idx="3">
                  <c:v>988</c:v>
                </c:pt>
                <c:pt idx="4">
                  <c:v>3149</c:v>
                </c:pt>
                <c:pt idx="5">
                  <c:v>2427</c:v>
                </c:pt>
                <c:pt idx="6">
                  <c:v>2355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88-4F1C-AE8B-FC6EF576D3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07846927"/>
        <c:axId val="807831119"/>
        <c:axId val="876916335"/>
      </c:area3DChart>
      <c:catAx>
        <c:axId val="807846927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50000"/>
                <a:lumOff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7831119"/>
        <c:crosses val="autoZero"/>
        <c:auto val="1"/>
        <c:lblAlgn val="ctr"/>
        <c:lblOffset val="100"/>
        <c:noMultiLvlLbl val="0"/>
      </c:catAx>
      <c:valAx>
        <c:axId val="8078311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7846927"/>
        <c:crosses val="autoZero"/>
        <c:crossBetween val="midCat"/>
      </c:valAx>
      <c:serAx>
        <c:axId val="876916335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50000"/>
                <a:lumOff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7831119"/>
        <c:crosses val="autoZero"/>
      </c:serAx>
      <c:dTable>
        <c:showHorzBorder val="1"/>
        <c:showVertBorder val="1"/>
        <c:showOutline val="1"/>
        <c:showKeys val="1"/>
        <c:spPr>
          <a:noFill/>
          <a:ln w="9525">
            <a:solidFill>
              <a:schemeClr val="lt1">
                <a:lumMod val="95000"/>
                <a:alpha val="54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900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900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9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18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15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4B0E1-CDCF-4B65-B6AB-CF2EF33FBD8B}" type="datetimeFigureOut">
              <a:rPr lang="en-US" smtClean="0"/>
              <a:t>28-Dec-22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9E58B-5B5B-4F5B-A253-61552C19DB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633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9E58B-5B5B-4F5B-A253-61552C19DB1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282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9E58B-5B5B-4F5B-A253-61552C19DB1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95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D3577A4B-146C-DE81-045E-81F3B23400A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520950" y="188913"/>
            <a:ext cx="6227763" cy="1109662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ru-RU" altLang="en-US" noProof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F21C9509-4719-359C-042D-5D8FA0A8E81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520950" y="1076325"/>
            <a:ext cx="6227763" cy="696913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 algn="r">
              <a:buFontTx/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ru-RU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2037D-A0B7-0C69-1366-B01ED197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44C7CF-7041-2643-B237-E1AD702B9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9972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C9244D-D245-2B7D-044E-94CB1C9C6F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164388" y="260350"/>
            <a:ext cx="1800225" cy="59769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C19C88-9439-2294-A47E-3AB4E08E56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763713" y="260350"/>
            <a:ext cx="5248275" cy="59769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19588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07C1E-A137-720D-27C7-F687F85BF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CB0DC-2504-CA59-B272-69CE770EB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525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EBBEB-6890-F9C4-AF06-443E60B45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9A8F9-BAA9-F8CA-DFCF-ED25EC454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046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A3815-B45A-6AA7-0D61-EEA95537F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91EAF-5B96-D17A-E1FF-CCB3347391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3713" y="1412875"/>
            <a:ext cx="3524250" cy="4824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A3996-F589-935B-8B12-8192E2338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0363" y="1412875"/>
            <a:ext cx="3524250" cy="4824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986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A824-0886-635E-16E2-25D1233E4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6F29BE-0BA2-91CD-93F6-E440ADC2B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1F6E6-9C14-CD25-633B-0066F82E4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6AB71-B738-3534-E562-88FB84DCD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98AC19-85B6-E1FA-3D6C-A3F29CFC9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8325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46D31-FE2C-576F-F299-0C813155C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3696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8199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D7AD9-E616-85D5-CAEB-11422561C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FD29D-2FAA-1B8F-B5B6-3E4B7F1F6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1BCBA7-4C07-2AAB-E69B-7EBCFCDD3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312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3D017-91ED-EDD1-5D65-AC2F09763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E2761-E3FA-5795-76E9-4A6EB780CD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DE2E3D-0659-6477-E32A-3A25073E7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1624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1CDBCC2D-43CD-F048-7DB1-D70BA73356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63713" y="260350"/>
            <a:ext cx="7200900" cy="649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1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ru-RU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6BB67BD6-3547-6E9D-5831-DDCC4F3650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763713" y="1412875"/>
            <a:ext cx="7200900" cy="482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49B7F098-7C13-60CE-5B42-E4EDAEDF2EB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419600" y="663286"/>
            <a:ext cx="4787900" cy="1775114"/>
          </a:xfrm>
        </p:spPr>
        <p:txBody>
          <a:bodyPr/>
          <a:lstStyle/>
          <a:p>
            <a:pPr algn="ctr"/>
            <a:r>
              <a:rPr lang="en-US" altLang="en-US" sz="2800" dirty="0">
                <a:latin typeface="Tahoma" panose="020B0604030504040204" pitchFamily="34" charset="0"/>
              </a:rPr>
              <a:t>IPL 2021 Analysis Dashboard </a:t>
            </a:r>
            <a:endParaRPr lang="uk-UA" altLang="en-US" sz="2800" dirty="0">
              <a:latin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915E3C-A3CF-7360-28CD-E948D252F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787900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85149E-B07B-D31D-604D-062A42E73C2D}"/>
              </a:ext>
            </a:extLst>
          </p:cNvPr>
          <p:cNvSpPr txBox="1"/>
          <p:nvPr/>
        </p:nvSpPr>
        <p:spPr>
          <a:xfrm>
            <a:off x="4787901" y="5486400"/>
            <a:ext cx="4191000" cy="80021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300" b="1" dirty="0"/>
              <a:t>Presented By:- </a:t>
            </a:r>
          </a:p>
          <a:p>
            <a:pPr algn="ctr"/>
            <a:r>
              <a:rPr lang="en-US" sz="2300" b="1" dirty="0"/>
              <a:t> Pratik Bhushan Deore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BCF5EA-4FF7-43FF-A71C-0FA49D76B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342" y="2821840"/>
            <a:ext cx="4071258" cy="17751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E1DC6-34C3-5CA2-D88E-CB92192E4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2362200"/>
            <a:ext cx="5334000" cy="2133600"/>
          </a:xfrm>
        </p:spPr>
        <p:txBody>
          <a:bodyPr/>
          <a:lstStyle/>
          <a:p>
            <a:pPr marL="0" indent="0" algn="ctr">
              <a:buNone/>
            </a:pPr>
            <a:r>
              <a:rPr lang="en-US" sz="5400" dirty="0"/>
              <a:t>Thank you</a:t>
            </a:r>
          </a:p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/>
              <a:t>Any Question??</a:t>
            </a:r>
          </a:p>
        </p:txBody>
      </p:sp>
      <p:pic>
        <p:nvPicPr>
          <p:cNvPr id="5" name="Graphic 4" descr="Cricket">
            <a:extLst>
              <a:ext uri="{FF2B5EF4-FFF2-40B4-BE49-F238E27FC236}">
                <a16:creationId xmlns:a16="http://schemas.microsoft.com/office/drawing/2014/main" id="{143305BD-A43E-4AB3-8767-E1B9269424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91200" y="3429000"/>
            <a:ext cx="1981200" cy="1066800"/>
          </a:xfrm>
          <a:prstGeom prst="rect">
            <a:avLst/>
          </a:prstGeom>
        </p:spPr>
      </p:pic>
      <p:pic>
        <p:nvPicPr>
          <p:cNvPr id="1026" name="Picture 2" descr="IPL 2021 To Start On April 9, Final To Take Place On May 30: Report">
            <a:extLst>
              <a:ext uri="{FF2B5EF4-FFF2-40B4-BE49-F238E27FC236}">
                <a16:creationId xmlns:a16="http://schemas.microsoft.com/office/drawing/2014/main" id="{7E8F42A1-8411-4494-A2BA-368A80FD9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0"/>
            <a:ext cx="4267200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2037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9E6B88BC-33D9-EE39-D691-FEE40F6FAA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0" y="28574"/>
            <a:ext cx="7129462" cy="1371600"/>
          </a:xfrm>
        </p:spPr>
        <p:txBody>
          <a:bodyPr/>
          <a:lstStyle/>
          <a:p>
            <a:pPr algn="ctr"/>
            <a:r>
              <a:rPr lang="en-US" sz="2400" dirty="0"/>
              <a:t>Overall, which Team Has The Highest Win Percentage? </a:t>
            </a:r>
            <a:endParaRPr lang="uk-UA" altLang="en-US" sz="2000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3D196639-745C-1E7B-1716-F6302F2699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5738" y="1628774"/>
            <a:ext cx="2633662" cy="4314825"/>
          </a:xfrm>
        </p:spPr>
        <p:txBody>
          <a:bodyPr/>
          <a:lstStyle/>
          <a:p>
            <a:pPr>
              <a:lnSpc>
                <a:spcPct val="80000"/>
              </a:lnSpc>
            </a:pPr>
            <a:endParaRPr lang="en-US" altLang="ko-KR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80000"/>
              </a:lnSpc>
            </a:pPr>
            <a:endParaRPr lang="en-US" altLang="ko-KR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80000"/>
              </a:lnSpc>
            </a:pPr>
            <a:endParaRPr lang="en-US" altLang="ko-KR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ko-KR" sz="2000" dirty="0">
                <a:latin typeface="Cambria" panose="02040503050406030204" pitchFamily="18" charset="0"/>
                <a:ea typeface="Cambria" panose="02040503050406030204" pitchFamily="18" charset="0"/>
              </a:rPr>
              <a:t>Chennai Super Kings has the highest win percentage.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ko-KR" sz="2000" dirty="0">
                <a:latin typeface="Cambria" panose="02040503050406030204" pitchFamily="18" charset="0"/>
                <a:ea typeface="Cambria" panose="02040503050406030204" pitchFamily="18" charset="0"/>
              </a:rPr>
              <a:t>With help of pie-chart we can easily rectify with help of percentage</a:t>
            </a:r>
            <a:r>
              <a:rPr lang="ru-RU" altLang="ko-KR" sz="20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endParaRPr lang="uk-UA" alt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3FFDC26-BF5F-7B56-1AE6-BDF800EAF29E}"/>
              </a:ext>
            </a:extLst>
          </p:cNvPr>
          <p:cNvGraphicFramePr>
            <a:graphicFrameLocks/>
          </p:cNvGraphicFramePr>
          <p:nvPr/>
        </p:nvGraphicFramePr>
        <p:xfrm>
          <a:off x="2971800" y="1628774"/>
          <a:ext cx="5986462" cy="50768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10398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9E6B88BC-33D9-EE39-D691-FEE40F6FAA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44870" y="0"/>
            <a:ext cx="7129462" cy="1371600"/>
          </a:xfrm>
        </p:spPr>
        <p:txBody>
          <a:bodyPr/>
          <a:lstStyle/>
          <a:p>
            <a:pPr algn="ctr"/>
            <a:r>
              <a:rPr lang="en-US" sz="2400" dirty="0"/>
              <a:t>Which bowlers have taken the most wickets in season?</a:t>
            </a:r>
            <a:endParaRPr lang="uk-UA" altLang="en-US" sz="2400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3D196639-745C-1E7B-1716-F6302F2699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90600" y="1676399"/>
            <a:ext cx="6769100" cy="1600201"/>
          </a:xfrm>
        </p:spPr>
        <p:txBody>
          <a:bodyPr/>
          <a:lstStyle/>
          <a:p>
            <a:r>
              <a:rPr lang="en-US" alt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HV Patel has taken the most wickets in season as compare to others.</a:t>
            </a:r>
          </a:p>
          <a:p>
            <a:r>
              <a:rPr lang="en-US" altLang="en-US" sz="2000" dirty="0" err="1">
                <a:latin typeface="Cambria" panose="02040503050406030204" pitchFamily="18" charset="0"/>
                <a:ea typeface="Cambria" panose="02040503050406030204" pitchFamily="18" charset="0"/>
              </a:rPr>
              <a:t>Avesh</a:t>
            </a:r>
            <a:r>
              <a:rPr lang="en-US" alt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 Khan is 2</a:t>
            </a:r>
            <a:r>
              <a:rPr lang="en-US" altLang="en-US" sz="2000" baseline="30000" dirty="0">
                <a:latin typeface="Cambria" panose="02040503050406030204" pitchFamily="18" charset="0"/>
                <a:ea typeface="Cambria" panose="02040503050406030204" pitchFamily="18" charset="0"/>
              </a:rPr>
              <a:t>nd</a:t>
            </a:r>
            <a:r>
              <a:rPr lang="en-US" alt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 most wicket taken in season.</a:t>
            </a:r>
          </a:p>
          <a:p>
            <a:pPr>
              <a:lnSpc>
                <a:spcPct val="80000"/>
              </a:lnSpc>
            </a:pPr>
            <a:endParaRPr lang="uk-UA" altLang="en-US" sz="200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661FECE5-7EF7-417D-C82A-BD5F2E1CFA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7847289"/>
              </p:ext>
            </p:extLst>
          </p:nvPr>
        </p:nvGraphicFramePr>
        <p:xfrm>
          <a:off x="228601" y="2819401"/>
          <a:ext cx="8805862" cy="38611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92962816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C0D20-398C-9E40-48CD-2F797D690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226381"/>
            <a:ext cx="7200900" cy="649288"/>
          </a:xfrm>
        </p:spPr>
        <p:txBody>
          <a:bodyPr/>
          <a:lstStyle/>
          <a:p>
            <a:pPr algn="ctr"/>
            <a:r>
              <a:rPr lang="en-US" sz="2400" dirty="0"/>
              <a:t>In Which Venue Stadium is Booked for Playing IPL?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235A1A2-8BE1-402F-A932-A8E2122A470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657599" y="1676400"/>
          <a:ext cx="5307013" cy="4953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228815D-0D80-4A03-B55F-99CA50D634F5}"/>
              </a:ext>
            </a:extLst>
          </p:cNvPr>
          <p:cNvSpPr txBox="1"/>
          <p:nvPr/>
        </p:nvSpPr>
        <p:spPr>
          <a:xfrm>
            <a:off x="179388" y="2567850"/>
            <a:ext cx="3429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Dubai International Cricket</a:t>
            </a:r>
          </a:p>
          <a:p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Stadium is Most Booked Stadium For Playing 2021 IPL – 3149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Zayed Cricket Stadium,</a:t>
            </a:r>
          </a:p>
          <a:p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Abu Dhabi Venue Place Have less Booking for Playing Match - 1874</a:t>
            </a:r>
          </a:p>
        </p:txBody>
      </p:sp>
    </p:spTree>
    <p:extLst>
      <p:ext uri="{BB962C8B-B14F-4D97-AF65-F5344CB8AC3E}">
        <p14:creationId xmlns:p14="http://schemas.microsoft.com/office/powerpoint/2010/main" val="1949677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38DBD-4F28-4427-AFAF-5E60F2C92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304800"/>
            <a:ext cx="7200900" cy="649288"/>
          </a:xfrm>
        </p:spPr>
        <p:txBody>
          <a:bodyPr/>
          <a:lstStyle/>
          <a:p>
            <a:pPr algn="ctr"/>
            <a:r>
              <a:rPr lang="en-US" sz="2400" dirty="0"/>
              <a:t>In Which Month Most IPL Match Played? 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A3927C-7382-47A2-97F0-C0D637957E7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657600" y="1600200"/>
          <a:ext cx="5307013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9AF7776-EEA5-4604-BC23-AB855266B6F0}"/>
              </a:ext>
            </a:extLst>
          </p:cNvPr>
          <p:cNvSpPr txBox="1"/>
          <p:nvPr/>
        </p:nvSpPr>
        <p:spPr>
          <a:xfrm>
            <a:off x="179387" y="3029515"/>
            <a:ext cx="3352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In the Month of  April IPL Match is Played Mostly – 6293 Match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Also In May Month have Less  Matches was Played</a:t>
            </a:r>
          </a:p>
        </p:txBody>
      </p:sp>
    </p:spTree>
    <p:extLst>
      <p:ext uri="{BB962C8B-B14F-4D97-AF65-F5344CB8AC3E}">
        <p14:creationId xmlns:p14="http://schemas.microsoft.com/office/powerpoint/2010/main" val="38620754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1D2C9-123F-463C-B5B9-E1DD92F0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304800"/>
            <a:ext cx="7200900" cy="649288"/>
          </a:xfrm>
        </p:spPr>
        <p:txBody>
          <a:bodyPr/>
          <a:lstStyle/>
          <a:p>
            <a:pPr algn="ctr"/>
            <a:r>
              <a:rPr lang="en-US" sz="2400" dirty="0"/>
              <a:t> In Inning How Many Total Runs Taking by Batting Team?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5B68D0-B7BC-4FC3-8AB6-078A5FE68A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889996"/>
              </p:ext>
            </p:extLst>
          </p:nvPr>
        </p:nvGraphicFramePr>
        <p:xfrm>
          <a:off x="76200" y="2971800"/>
          <a:ext cx="8991600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C9206F9-92D6-4A1C-8A24-4592982818EC}"/>
              </a:ext>
            </a:extLst>
          </p:cNvPr>
          <p:cNvSpPr txBox="1"/>
          <p:nvPr/>
        </p:nvSpPr>
        <p:spPr>
          <a:xfrm>
            <a:off x="266700" y="1981200"/>
            <a:ext cx="861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In First Inning Chennai Super King takes 1812 Runs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In Second inning Chennai Super King takes 921 Runs</a:t>
            </a:r>
          </a:p>
        </p:txBody>
      </p:sp>
    </p:spTree>
    <p:extLst>
      <p:ext uri="{BB962C8B-B14F-4D97-AF65-F5344CB8AC3E}">
        <p14:creationId xmlns:p14="http://schemas.microsoft.com/office/powerpoint/2010/main" val="487787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9E6B88BC-33D9-EE39-D691-FEE40F6FAA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14538" y="21454"/>
            <a:ext cx="7129462" cy="1628775"/>
          </a:xfrm>
        </p:spPr>
        <p:txBody>
          <a:bodyPr/>
          <a:lstStyle/>
          <a:p>
            <a:pPr algn="ctr"/>
            <a:r>
              <a:rPr lang="en-US" sz="2400" dirty="0"/>
              <a:t>Which batters have scored the most runs in season?</a:t>
            </a:r>
            <a:endParaRPr lang="uk-UA" altLang="en-US" sz="2400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3D196639-745C-1E7B-1716-F6302F2699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403350" y="1628775"/>
            <a:ext cx="6769100" cy="962025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RD Gaikwad </a:t>
            </a:r>
            <a:r>
              <a:rPr lang="en-US" sz="20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as Scored the </a:t>
            </a:r>
            <a:r>
              <a:rPr lang="en-US" sz="20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ost Runs in Season with</a:t>
            </a: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658.</a:t>
            </a:r>
          </a:p>
          <a:p>
            <a:pPr>
              <a:lnSpc>
                <a:spcPct val="80000"/>
              </a:lnSpc>
            </a:pPr>
            <a:r>
              <a:rPr lang="en-US" altLang="en-US" sz="2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 D Plessis is 2</a:t>
            </a:r>
            <a:r>
              <a:rPr lang="en-US" altLang="en-US" sz="2000" baseline="30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nd</a:t>
            </a:r>
            <a:r>
              <a:rPr lang="en-US" altLang="en-US" sz="2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Most Runs Taken in Season With 657</a:t>
            </a:r>
            <a:r>
              <a:rPr lang="en-US" alt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>
              <a:lnSpc>
                <a:spcPct val="80000"/>
              </a:lnSpc>
            </a:pPr>
            <a:endParaRPr lang="uk-UA" altLang="en-US" sz="200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92695AC1-3459-8E71-48DB-7C1AA6F6E73A}"/>
              </a:ext>
            </a:extLst>
          </p:cNvPr>
          <p:cNvGraphicFramePr>
            <a:graphicFrameLocks/>
          </p:cNvGraphicFramePr>
          <p:nvPr/>
        </p:nvGraphicFramePr>
        <p:xfrm>
          <a:off x="215900" y="2743200"/>
          <a:ext cx="87757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8747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33A46-9B79-4E0D-893F-4D0C95F71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dirty="0"/>
              <a:t>Which City is Famous for Played IPL?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973EC8-887E-4E07-9A6C-73CD99A889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7098637"/>
              </p:ext>
            </p:extLst>
          </p:nvPr>
        </p:nvGraphicFramePr>
        <p:xfrm>
          <a:off x="152400" y="3733800"/>
          <a:ext cx="8812213" cy="2971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46A9D3F-E361-4592-A6C9-3F134E30F79E}"/>
              </a:ext>
            </a:extLst>
          </p:cNvPr>
          <p:cNvSpPr txBox="1"/>
          <p:nvPr/>
        </p:nvSpPr>
        <p:spPr>
          <a:xfrm>
            <a:off x="304800" y="2057400"/>
            <a:ext cx="845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Dubai is Famous city for Most Held Matches for IPL 2021--3149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Delhi City is Less Held for IPL Matches of IPL 2021-- 988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690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6C5E1-8A7F-45C7-AD83-254D612EB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IPL 2021 Dashboard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48E0EC-91EB-40E5-8C00-68398576D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425832"/>
            <a:ext cx="9144000" cy="543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86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plate">
  <a:themeElements>
    <a:clrScheme name="template 6">
      <a:dk1>
        <a:srgbClr val="5F5F5F"/>
      </a:dk1>
      <a:lt1>
        <a:srgbClr val="FFFFFF"/>
      </a:lt1>
      <a:dk2>
        <a:srgbClr val="4D4D4D"/>
      </a:dk2>
      <a:lt2>
        <a:srgbClr val="694323"/>
      </a:lt2>
      <a:accent1>
        <a:srgbClr val="434425"/>
      </a:accent1>
      <a:accent2>
        <a:srgbClr val="9EA171"/>
      </a:accent2>
      <a:accent3>
        <a:srgbClr val="FFFFFF"/>
      </a:accent3>
      <a:accent4>
        <a:srgbClr val="505050"/>
      </a:accent4>
      <a:accent5>
        <a:srgbClr val="B0B0AC"/>
      </a:accent5>
      <a:accent6>
        <a:srgbClr val="8F9166"/>
      </a:accent6>
      <a:hlink>
        <a:srgbClr val="CDD0B1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template 1">
        <a:dk1>
          <a:srgbClr val="5F5F5F"/>
        </a:dk1>
        <a:lt1>
          <a:srgbClr val="FFFFFF"/>
        </a:lt1>
        <a:dk2>
          <a:srgbClr val="4D4D4D"/>
        </a:dk2>
        <a:lt2>
          <a:srgbClr val="487E32"/>
        </a:lt2>
        <a:accent1>
          <a:srgbClr val="7CAF3F"/>
        </a:accent1>
        <a:accent2>
          <a:srgbClr val="B3D29E"/>
        </a:accent2>
        <a:accent3>
          <a:srgbClr val="FFFFFF"/>
        </a:accent3>
        <a:accent4>
          <a:srgbClr val="505050"/>
        </a:accent4>
        <a:accent5>
          <a:srgbClr val="BFD4AF"/>
        </a:accent5>
        <a:accent6>
          <a:srgbClr val="A2BE8F"/>
        </a:accent6>
        <a:hlink>
          <a:srgbClr val="98C37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5F5F5F"/>
        </a:dk1>
        <a:lt1>
          <a:srgbClr val="FFFFFF"/>
        </a:lt1>
        <a:dk2>
          <a:srgbClr val="4D4D4D"/>
        </a:dk2>
        <a:lt2>
          <a:srgbClr val="2E5020"/>
        </a:lt2>
        <a:accent1>
          <a:srgbClr val="587C2C"/>
        </a:accent1>
        <a:accent2>
          <a:srgbClr val="80B35D"/>
        </a:accent2>
        <a:accent3>
          <a:srgbClr val="FFFFFF"/>
        </a:accent3>
        <a:accent4>
          <a:srgbClr val="505050"/>
        </a:accent4>
        <a:accent5>
          <a:srgbClr val="B4BFAC"/>
        </a:accent5>
        <a:accent6>
          <a:srgbClr val="73A253"/>
        </a:accent6>
        <a:hlink>
          <a:srgbClr val="618F4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5F5F5F"/>
        </a:dk1>
        <a:lt1>
          <a:srgbClr val="FFFFFF"/>
        </a:lt1>
        <a:dk2>
          <a:srgbClr val="4D4D4D"/>
        </a:dk2>
        <a:lt2>
          <a:srgbClr val="325723"/>
        </a:lt2>
        <a:accent1>
          <a:srgbClr val="587C2C"/>
        </a:accent1>
        <a:accent2>
          <a:srgbClr val="80B35D"/>
        </a:accent2>
        <a:accent3>
          <a:srgbClr val="FFFFFF"/>
        </a:accent3>
        <a:accent4>
          <a:srgbClr val="505050"/>
        </a:accent4>
        <a:accent5>
          <a:srgbClr val="B4BFAC"/>
        </a:accent5>
        <a:accent6>
          <a:srgbClr val="73A253"/>
        </a:accent6>
        <a:hlink>
          <a:srgbClr val="618F4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5F5F5F"/>
        </a:dk1>
        <a:lt1>
          <a:srgbClr val="FFFFFF"/>
        </a:lt1>
        <a:dk2>
          <a:srgbClr val="4D4D4D"/>
        </a:dk2>
        <a:lt2>
          <a:srgbClr val="1B5500"/>
        </a:lt2>
        <a:accent1>
          <a:srgbClr val="A7C300"/>
        </a:accent1>
        <a:accent2>
          <a:srgbClr val="619900"/>
        </a:accent2>
        <a:accent3>
          <a:srgbClr val="FFFFFF"/>
        </a:accent3>
        <a:accent4>
          <a:srgbClr val="505050"/>
        </a:accent4>
        <a:accent5>
          <a:srgbClr val="D0DEAA"/>
        </a:accent5>
        <a:accent6>
          <a:srgbClr val="578A00"/>
        </a:accent6>
        <a:hlink>
          <a:srgbClr val="6DA14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5F5F5F"/>
        </a:dk1>
        <a:lt1>
          <a:srgbClr val="FFFFFF"/>
        </a:lt1>
        <a:dk2>
          <a:srgbClr val="4D4D4D"/>
        </a:dk2>
        <a:lt2>
          <a:srgbClr val="506F0C"/>
        </a:lt2>
        <a:accent1>
          <a:srgbClr val="6F8B12"/>
        </a:accent1>
        <a:accent2>
          <a:srgbClr val="859A17"/>
        </a:accent2>
        <a:accent3>
          <a:srgbClr val="FFFFFF"/>
        </a:accent3>
        <a:accent4>
          <a:srgbClr val="505050"/>
        </a:accent4>
        <a:accent5>
          <a:srgbClr val="BBC4AA"/>
        </a:accent5>
        <a:accent6>
          <a:srgbClr val="788B14"/>
        </a:accent6>
        <a:hlink>
          <a:srgbClr val="888210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5F5F5F"/>
        </a:dk1>
        <a:lt1>
          <a:srgbClr val="FFFFFF"/>
        </a:lt1>
        <a:dk2>
          <a:srgbClr val="4D4D4D"/>
        </a:dk2>
        <a:lt2>
          <a:srgbClr val="694323"/>
        </a:lt2>
        <a:accent1>
          <a:srgbClr val="434425"/>
        </a:accent1>
        <a:accent2>
          <a:srgbClr val="9EA171"/>
        </a:accent2>
        <a:accent3>
          <a:srgbClr val="FFFFFF"/>
        </a:accent3>
        <a:accent4>
          <a:srgbClr val="505050"/>
        </a:accent4>
        <a:accent5>
          <a:srgbClr val="B0B0AC"/>
        </a:accent5>
        <a:accent6>
          <a:srgbClr val="8F9166"/>
        </a:accent6>
        <a:hlink>
          <a:srgbClr val="CDD0B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365</TotalTime>
  <Words>303</Words>
  <Application>Microsoft Office PowerPoint</Application>
  <PresentationFormat>On-screen Show (4:3)</PresentationFormat>
  <Paragraphs>50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Cambria</vt:lpstr>
      <vt:lpstr>Tahoma</vt:lpstr>
      <vt:lpstr>template</vt:lpstr>
      <vt:lpstr>IPL 2021 Analysis Dashboard </vt:lpstr>
      <vt:lpstr>Overall, which Team Has The Highest Win Percentage? </vt:lpstr>
      <vt:lpstr>Which bowlers have taken the most wickets in season?</vt:lpstr>
      <vt:lpstr>In Which Venue Stadium is Booked for Playing IPL?</vt:lpstr>
      <vt:lpstr>In Which Month Most IPL Match Played?  </vt:lpstr>
      <vt:lpstr> In Inning How Many Total Runs Taking by Batting Team?</vt:lpstr>
      <vt:lpstr>Which batters have scored the most runs in season?</vt:lpstr>
      <vt:lpstr>Which City is Famous for Played IPL?</vt:lpstr>
      <vt:lpstr>IPL 2021 Dashboard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IPL 2021Dashboard</dc:title>
  <dc:creator>Pratik Deore</dc:creator>
  <cp:lastModifiedBy>Pratik Deore</cp:lastModifiedBy>
  <cp:revision>19</cp:revision>
  <dcterms:created xsi:type="dcterms:W3CDTF">2022-12-28T05:20:52Z</dcterms:created>
  <dcterms:modified xsi:type="dcterms:W3CDTF">2022-12-28T14:44:36Z</dcterms:modified>
</cp:coreProperties>
</file>

<file path=docProps/thumbnail.jpeg>
</file>